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188338577623606"/>
          <c:y val="0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88912251255829"/>
          <c:y val="0.67840320982853763"/>
          <c:w val="0.8431957013883703"/>
          <c:h val="0.247743685045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Лист1!$A$2:$A$14</c:f>
              <c:strCache>
                <c:ptCount val="13"/>
                <c:pt idx="0">
                  <c:v>Налог на прибыль (5803,0 тыс. руб.)</c:v>
                </c:pt>
                <c:pt idx="1">
                  <c:v>Налоги на товары (работы, услуги) реализуемые на территории Российской Федерации (6811,9 тыс. руб.) </c:v>
                </c:pt>
                <c:pt idx="2">
                  <c:v>Налог на совокупный доход (1,3 тыс. руб.)</c:v>
                </c:pt>
                <c:pt idx="3">
                  <c:v>Налог на имущество физических лиц (230,0 тыс. руб.)</c:v>
                </c:pt>
                <c:pt idx="4">
                  <c:v>Земельный налог (1686,5 тыс. руб.)</c:v>
                </c:pt>
                <c:pt idx="5">
                  <c:v>Государственная пошлина (55,0 тыс. руб.)</c:v>
                </c:pt>
                <c:pt idx="6">
                  <c:v>Доходы от использования имущества, находящегося в муницпальной собственности (1362,7 тыс. руб.)</c:v>
                </c:pt>
                <c:pt idx="7">
                  <c:v>Доходы от оказания платных услуг (работ) и компенсации затрат государства (57,2 тыс. руб.)</c:v>
                </c:pt>
                <c:pt idx="8">
                  <c:v>Штрафы, санкции, возмещение ущерба (208,4тыс. руб.)</c:v>
                </c:pt>
                <c:pt idx="9">
                  <c:v>Дотации (39718,3 тыс. руб.)</c:v>
                </c:pt>
                <c:pt idx="10">
                  <c:v>Субвенции (495,8 тыс. руб.)</c:v>
                </c:pt>
                <c:pt idx="11">
                  <c:v>Иные безвозмездные поступления (7060,7 тыс. руб.)</c:v>
                </c:pt>
                <c:pt idx="12">
                  <c:v>Прочие безвозмездные поступления в бюджеты муниципальных районов (500,0 тыс. руб.)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5803</c:v>
                </c:pt>
                <c:pt idx="1">
                  <c:v>6811.9</c:v>
                </c:pt>
                <c:pt idx="2">
                  <c:v>1.3</c:v>
                </c:pt>
                <c:pt idx="3">
                  <c:v>230</c:v>
                </c:pt>
                <c:pt idx="4">
                  <c:v>1686.5</c:v>
                </c:pt>
                <c:pt idx="5">
                  <c:v>55</c:v>
                </c:pt>
                <c:pt idx="6">
                  <c:v>1362.7</c:v>
                </c:pt>
                <c:pt idx="7">
                  <c:v>57.2</c:v>
                </c:pt>
                <c:pt idx="8">
                  <c:v>208.4</c:v>
                </c:pt>
                <c:pt idx="9">
                  <c:v>39718.300000000003</c:v>
                </c:pt>
                <c:pt idx="10">
                  <c:v>495.8</c:v>
                </c:pt>
                <c:pt idx="11">
                  <c:v>7060.7</c:v>
                </c:pt>
                <c:pt idx="12">
                  <c:v>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A8-4C90-B7A4-7890F274FA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9.4224149566485269E-2"/>
          <c:y val="4.3985467664086703E-2"/>
          <c:w val="0.56959051453299359"/>
          <c:h val="0.68400422341132905"/>
        </c:manualLayout>
      </c:layout>
      <c:overlay val="0"/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9 месяцев 2018г</a:t>
            </a:r>
            <a:r>
              <a:rPr lang="ru-RU" sz="1600" dirty="0"/>
              <a:t>.</a:t>
            </a:r>
          </a:p>
        </c:rich>
      </c:tx>
      <c:layout>
        <c:manualLayout>
          <c:xMode val="edge"/>
          <c:yMode val="edge"/>
          <c:x val="0.1738022589326809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789239971068975E-2"/>
          <c:y val="0.13815865968295812"/>
          <c:w val="0.61744443361168488"/>
          <c:h val="0.4312338270491519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9 месяцев 2018г.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Налоги на товары ( работы, услуги) реализуемые на территории Российской Федерации</c:v>
                </c:pt>
                <c:pt idx="2">
                  <c:v>Налог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муницпальной собственности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Штрафы, санкции, возмещение ущерба</c:v>
                </c:pt>
                <c:pt idx="9">
                  <c:v>Дотации</c:v>
                </c:pt>
                <c:pt idx="10">
                  <c:v>Субвенции</c:v>
                </c:pt>
                <c:pt idx="11">
                  <c:v>Иные межбюджетные трансферты</c:v>
                </c:pt>
                <c:pt idx="12">
                  <c:v>Прочие безвозмездные поступления в бюджеты муниципальных районов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79.900000000000006</c:v>
                </c:pt>
                <c:pt idx="1">
                  <c:v>83.5</c:v>
                </c:pt>
                <c:pt idx="2">
                  <c:v>100</c:v>
                </c:pt>
                <c:pt idx="3">
                  <c:v>41.3</c:v>
                </c:pt>
                <c:pt idx="4">
                  <c:v>963.8</c:v>
                </c:pt>
                <c:pt idx="5">
                  <c:v>73.8</c:v>
                </c:pt>
                <c:pt idx="6">
                  <c:v>59.7</c:v>
                </c:pt>
                <c:pt idx="7">
                  <c:v>99.8</c:v>
                </c:pt>
                <c:pt idx="8">
                  <c:v>100</c:v>
                </c:pt>
                <c:pt idx="9">
                  <c:v>77.2</c:v>
                </c:pt>
                <c:pt idx="10">
                  <c:v>93.1</c:v>
                </c:pt>
                <c:pt idx="11">
                  <c:v>32.4</c:v>
                </c:pt>
                <c:pt idx="12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5E-48CB-B0AA-644CF7EEE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27198336"/>
        <c:axId val="127199872"/>
      </c:barChart>
      <c:catAx>
        <c:axId val="127198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27199872"/>
        <c:crosses val="autoZero"/>
        <c:auto val="1"/>
        <c:lblAlgn val="ctr"/>
        <c:lblOffset val="100"/>
        <c:noMultiLvlLbl val="1"/>
      </c:catAx>
      <c:valAx>
        <c:axId val="1271998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7198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874676299815"/>
          <c:y val="0.13402922150830501"/>
          <c:w val="0.32684034336177403"/>
          <c:h val="0.86597077849169501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73E-4319-B026-59251F9951A8}"/>
              </c:ext>
            </c:extLst>
          </c:dPt>
          <c:cat>
            <c:strRef>
              <c:f>Лист1!$A$2:$A$21</c:f>
              <c:strCache>
                <c:ptCount val="20"/>
                <c:pt idx="0">
                  <c:v>Глава администрации (1775,0 тыс. руб.)</c:v>
                </c:pt>
                <c:pt idx="1">
                  <c:v>Функционирование местной администрации (19126,5 тыс. руб.)</c:v>
                </c:pt>
                <c:pt idx="2">
                  <c:v>Обеспечение деятельности финансовых, налоговых и таможенных органов и органов финансового (финансово-бюджетного) надзора (25,4 тыс. руб.)</c:v>
                </c:pt>
                <c:pt idx="3">
                  <c:v>Обеспечение проведения выборов и референдумов (489,9 тыс. руб.)</c:v>
                </c:pt>
                <c:pt idx="4">
                  <c:v>Резервный фонд (100,00 тыс. руб.)</c:v>
                </c:pt>
                <c:pt idx="5">
                  <c:v>Содержание МКУ "Хозяйсвенно-эксплуатационная служба сп.Саранпауль" (11291,8 тыс. руб.)</c:v>
                </c:pt>
                <c:pt idx="6">
                  <c:v>Другие общегосударственные вопросы (315,6 тыс. руб.)</c:v>
                </c:pt>
                <c:pt idx="7">
                  <c:v>Национальная оборона: содержание специпалиста ВУС (393,8 тыс. руб.)</c:v>
                </c:pt>
                <c:pt idx="8">
                  <c:v>Государственная регистрация актов гражданского состояния (102,0 тыс. руб.)</c:v>
                </c:pt>
                <c:pt idx="9">
                  <c:v>Защита населения и территорий от ЧС природного и техногенного характера: отопление пожарных емкостей (1180,9 тыс.руб.)</c:v>
                </c:pt>
                <c:pt idx="10">
                  <c:v>Другие вопросы в области национальной безопасности и правоохранительной деятельности: ДНД (8,9 тыс.руб.)</c:v>
                </c:pt>
                <c:pt idx="11">
                  <c:v>Общеэкономические вопросы: общественные работы (3665,3 тыс.руб.)</c:v>
                </c:pt>
                <c:pt idx="12">
                  <c:v>Транспорт: автобус (140,7 тыс.руб.)</c:v>
                </c:pt>
                <c:pt idx="13">
                  <c:v>Содержание дорог (7670 тыс. руб.)</c:v>
                </c:pt>
                <c:pt idx="14">
                  <c:v>Оплата интернета (249,7 тыс. руб.)</c:v>
                </c:pt>
                <c:pt idx="15">
                  <c:v>Другие вопросы в области национальной экономики (305,9 тыс. руб.)</c:v>
                </c:pt>
                <c:pt idx="16">
                  <c:v>Жилищно-коммунальное хозяйство: субсидии ЖКХ и подготовка к ОЗП (17207,7 тыс. руб.)</c:v>
                </c:pt>
                <c:pt idx="17">
                  <c:v>Социальная политика: пенсия (240,0 тыс. руб.)</c:v>
                </c:pt>
                <c:pt idx="18">
                  <c:v>Культура, кинематография (945,8 тыс. руб.)</c:v>
                </c:pt>
                <c:pt idx="19">
                  <c:v>Физическая культура и спорт (1304,0 тыс. руб.)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1775</c:v>
                </c:pt>
                <c:pt idx="1">
                  <c:v>19126.5</c:v>
                </c:pt>
                <c:pt idx="2">
                  <c:v>25.4</c:v>
                </c:pt>
                <c:pt idx="3">
                  <c:v>489.9</c:v>
                </c:pt>
                <c:pt idx="4">
                  <c:v>100</c:v>
                </c:pt>
                <c:pt idx="5">
                  <c:v>11291.8</c:v>
                </c:pt>
                <c:pt idx="6">
                  <c:v>315.60000000000002</c:v>
                </c:pt>
                <c:pt idx="7">
                  <c:v>393.8</c:v>
                </c:pt>
                <c:pt idx="8">
                  <c:v>102</c:v>
                </c:pt>
                <c:pt idx="9">
                  <c:v>1180.9000000000001</c:v>
                </c:pt>
                <c:pt idx="10">
                  <c:v>8.9</c:v>
                </c:pt>
                <c:pt idx="11">
                  <c:v>3665.3</c:v>
                </c:pt>
                <c:pt idx="12">
                  <c:v>140.69999999999999</c:v>
                </c:pt>
                <c:pt idx="13">
                  <c:v>7670</c:v>
                </c:pt>
                <c:pt idx="14">
                  <c:v>249.7</c:v>
                </c:pt>
                <c:pt idx="15">
                  <c:v>309</c:v>
                </c:pt>
                <c:pt idx="16" formatCode="#,##0.00">
                  <c:v>17207.7</c:v>
                </c:pt>
                <c:pt idx="17">
                  <c:v>240</c:v>
                </c:pt>
                <c:pt idx="18">
                  <c:v>945.8</c:v>
                </c:pt>
                <c:pt idx="19">
                  <c:v>1304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3E-4319-B026-59251F995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726400"/>
        <c:axId val="94724864"/>
        <c:axId val="0"/>
      </c:bar3DChart>
      <c:valAx>
        <c:axId val="9472486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94726400"/>
        <c:crosses val="autoZero"/>
        <c:crossBetween val="between"/>
      </c:valAx>
      <c:catAx>
        <c:axId val="947264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94724864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 9 месяцев 2018г</a:t>
            </a:r>
            <a:r>
              <a:rPr lang="ru-RU" sz="1600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Глава администрации </c:v>
                </c:pt>
                <c:pt idx="1">
                  <c:v>Функционирование местной администрации </c:v>
                </c:pt>
                <c:pt idx="2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3">
                  <c:v>Обеспечение проведения выборов и референдумов</c:v>
                </c:pt>
                <c:pt idx="4">
                  <c:v>Резервный фонд </c:v>
                </c:pt>
                <c:pt idx="5">
                  <c:v>Содержание МКУ "Хозяйсвенно-эксплуатационная служба сп.Саранпауль"</c:v>
                </c:pt>
                <c:pt idx="6">
                  <c:v>Другие общегосударственные вопросы </c:v>
                </c:pt>
                <c:pt idx="7">
                  <c:v>Национальная оборона: содержание специпалиста ВУС </c:v>
                </c:pt>
                <c:pt idx="8">
                  <c:v>Государственная регистрация актов гражданского состояния </c:v>
                </c:pt>
                <c:pt idx="9">
                  <c:v>Защита населения и территорий от ЧС природного и техногенного характера: отопление пожарных емкостей </c:v>
                </c:pt>
                <c:pt idx="10">
                  <c:v>Общеэкономические вопросы: общественные работы </c:v>
                </c:pt>
                <c:pt idx="11">
                  <c:v>Траспорт: автобус</c:v>
                </c:pt>
                <c:pt idx="12">
                  <c:v>Содержание дорог </c:v>
                </c:pt>
                <c:pt idx="13">
                  <c:v>Оплата интернета </c:v>
                </c:pt>
                <c:pt idx="14">
                  <c:v>Жилищно-коммунальное хозяйство: субсидии ЖКХ и подготовка к ОЗП </c:v>
                </c:pt>
                <c:pt idx="15">
                  <c:v>Социальная политика: пенсия </c:v>
                </c:pt>
                <c:pt idx="16">
                  <c:v>Культура, кинематография</c:v>
                </c:pt>
                <c:pt idx="17">
                  <c:v>Физическая культура и спорт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81.099999999999994</c:v>
                </c:pt>
                <c:pt idx="1">
                  <c:v>71.599999999999994</c:v>
                </c:pt>
                <c:pt idx="2">
                  <c:v>100</c:v>
                </c:pt>
                <c:pt idx="3">
                  <c:v>79.599999999999994</c:v>
                </c:pt>
                <c:pt idx="4">
                  <c:v>0</c:v>
                </c:pt>
                <c:pt idx="5">
                  <c:v>73.010000000000005</c:v>
                </c:pt>
                <c:pt idx="6">
                  <c:v>32.5</c:v>
                </c:pt>
                <c:pt idx="7">
                  <c:v>100</c:v>
                </c:pt>
                <c:pt idx="8">
                  <c:v>25.9</c:v>
                </c:pt>
                <c:pt idx="9">
                  <c:v>83.1</c:v>
                </c:pt>
                <c:pt idx="10">
                  <c:v>49.7</c:v>
                </c:pt>
                <c:pt idx="11">
                  <c:v>100</c:v>
                </c:pt>
                <c:pt idx="12">
                  <c:v>83.4</c:v>
                </c:pt>
                <c:pt idx="13">
                  <c:v>75.45</c:v>
                </c:pt>
                <c:pt idx="14">
                  <c:v>41.8</c:v>
                </c:pt>
                <c:pt idx="15">
                  <c:v>66.7</c:v>
                </c:pt>
                <c:pt idx="16">
                  <c:v>97.8</c:v>
                </c:pt>
                <c:pt idx="17">
                  <c:v>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95-4FB5-B970-F5A03B0A2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94740480"/>
        <c:axId val="94742016"/>
      </c:barChart>
      <c:catAx>
        <c:axId val="94740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94742016"/>
        <c:crosses val="autoZero"/>
        <c:auto val="1"/>
        <c:lblAlgn val="ctr"/>
        <c:lblOffset val="100"/>
        <c:noMultiLvlLbl val="1"/>
      </c:catAx>
      <c:valAx>
        <c:axId val="947420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94740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71449402158067"/>
          <c:y val="5.5612542289821681E-2"/>
          <c:w val="0.33002624671916009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Субвенции бюджетам поселений на государственную регистрацию актов гражданского состояния</c:v>
                </c:pt>
                <c:pt idx="2">
                  <c:v>Субвенции бюджетам поселений на осуществление первичного воинского учета на территориях</c:v>
                </c:pt>
                <c:pt idx="3">
                  <c:v>Иные межбюджетные трансферты по муниципальной программе "Обеспечение межнационального согласия, гражданского единства, отдельных прав и законных интересов граждан, а также  обеспечение общественного порядка и профилактики экстремизма, противодействия неза</c:v>
                </c:pt>
                <c:pt idx="4">
                  <c:v>Иные межбюджетные трансферты по муниципальной программе "Формирование современной городской среды муниципального образования Березовский район на 2018-2022 годы"  на поддержку  муниципальных программ по формированию современной городской среды</c:v>
                </c:pt>
                <c:pt idx="5">
                  <c:v>Иные межбюджетные трансферты по муниципальной программе "Создание условий для эффективного и ответственного управления муниципальными финансами, повышение устойчивости бюджетов городских и сельских поселений Березовского района на 2018 – 2025 годы и на пе</c:v>
                </c:pt>
                <c:pt idx="6">
                  <c:v>Иные межбюджетные трансферты по муниципальной программе "Содействие занятости населения в Березовском районе на 2018 – 2025 годы и на период до 2030 годов" на реализацию мероприятий по содействию трудоустройству граждан</c:v>
                </c:pt>
                <c:pt idx="7">
                  <c:v>Иные межбюджетные трансферты муниципальная программа "Содействие занятости населения в Березовском районе на 2018 – 2025 годы и на период до 2030 годов" на организацию сопровождения инвалидов, включая инвалидов молодого возраста, при трудоустройстве и сам</c:v>
                </c:pt>
                <c:pt idx="8">
                  <c:v>Иные межбюджетные трансферты для повышения оплаты труда работников на 4% не попадающие под Указы президента</c:v>
                </c:pt>
                <c:pt idx="9">
                  <c:v>Наказы избирателей (Оказание финансовой помощи на разработку проектно-сметной документации на реконструкцию здания церкви Богоявления Господня в д. Щекурья)</c:v>
                </c:pt>
                <c:pt idx="10">
                  <c:v>Наказы избирателей (Оказание финансовой помощи на проведение национального праздника "День Оленевода")</c:v>
                </c:pt>
                <c:pt idx="11">
                  <c:v>Наказы избирателей (Оказание финансовой помощи на приобретение и доставку хоккейного корта в с.Саранпауль) ХМАО-Югры</c:v>
                </c:pt>
                <c:pt idx="12">
                  <c:v>Наказы избирателей (Оказание финансовой помощи на приобретение и доставку хоккейного корта в с.Саранпауль) Тюменская область</c:v>
                </c:pt>
                <c:pt idx="13">
                  <c:v>На реализацию полномочий в сфере жилищно-коммунального комплекса. Подготовка к ОЗП 2018-2019гг. </c:v>
                </c:pt>
                <c:pt idx="14">
                  <c:v>Иные межбюджетные трансферты за счет средств резервного фонда Правительства Ханты-Мансийского автономного округа - Югры для выплаты заработной платы работникам бюджетной сферы на уровне не ниже МРОТ по  Распоряжению Правительство 155-рп от 06.04.2018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39718.300000000003</c:v>
                </c:pt>
                <c:pt idx="1">
                  <c:v>102</c:v>
                </c:pt>
                <c:pt idx="2">
                  <c:v>393.8</c:v>
                </c:pt>
                <c:pt idx="3">
                  <c:v>6.2</c:v>
                </c:pt>
                <c:pt idx="4">
                  <c:v>1260</c:v>
                </c:pt>
                <c:pt idx="5">
                  <c:v>100</c:v>
                </c:pt>
                <c:pt idx="6">
                  <c:v>1970</c:v>
                </c:pt>
                <c:pt idx="7">
                  <c:v>56.8</c:v>
                </c:pt>
                <c:pt idx="8">
                  <c:v>773.2</c:v>
                </c:pt>
                <c:pt idx="9">
                  <c:v>300</c:v>
                </c:pt>
                <c:pt idx="10">
                  <c:v>300</c:v>
                </c:pt>
                <c:pt idx="11">
                  <c:v>300</c:v>
                </c:pt>
                <c:pt idx="12">
                  <c:v>500</c:v>
                </c:pt>
                <c:pt idx="13">
                  <c:v>1894.5</c:v>
                </c:pt>
                <c:pt idx="1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9C-4895-BB05-4C626FF807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7305984"/>
        <c:axId val="127313024"/>
      </c:barChart>
      <c:catAx>
        <c:axId val="1273059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127313024"/>
        <c:crosses val="autoZero"/>
        <c:auto val="1"/>
        <c:lblAlgn val="ctr"/>
        <c:lblOffset val="100"/>
        <c:noMultiLvlLbl val="0"/>
      </c:catAx>
      <c:valAx>
        <c:axId val="127313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730598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714512"/>
          </a:xfrm>
        </p:spPr>
        <p:txBody>
          <a:bodyPr>
            <a:noAutofit/>
          </a:bodyPr>
          <a:lstStyle/>
          <a:p>
            <a:r>
              <a:rPr lang="ru-RU" dirty="0" smtClean="0"/>
              <a:t>Бюджет для граждан </a:t>
            </a:r>
            <a:br>
              <a:rPr lang="ru-RU" dirty="0" smtClean="0"/>
            </a:br>
            <a:r>
              <a:rPr lang="ru-RU" dirty="0" smtClean="0"/>
              <a:t>сельского поселения </a:t>
            </a:r>
            <a:br>
              <a:rPr lang="ru-RU" dirty="0" smtClean="0"/>
            </a:br>
            <a:r>
              <a:rPr lang="ru-RU" dirty="0" smtClean="0"/>
              <a:t>Саранпауль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0320" y="3933056"/>
            <a:ext cx="8062912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бюджета по итогам 9 месяцев 2018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бюджета сельского поселения Саранпауль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348880"/>
            <a:ext cx="4589132" cy="8658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63990,8 тыс.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66542,0 тыс. руб.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2551,2 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Доходы бюджета сельского поселения Саранпауль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820093"/>
              </p:ext>
            </p:extLst>
          </p:nvPr>
        </p:nvGraphicFramePr>
        <p:xfrm>
          <a:off x="0" y="1484784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Исполнение доходов бюджета сельского поселения Саранпауль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167608"/>
              </p:ext>
            </p:extLst>
          </p:nvPr>
        </p:nvGraphicFramePr>
        <p:xfrm>
          <a:off x="1115616" y="1988840"/>
          <a:ext cx="7056784" cy="374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бюджета сельского поселения Саранпауль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832147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Исполнение расходов</a:t>
            </a:r>
            <a:r>
              <a:rPr lang="ru-RU" sz="2400" dirty="0" smtClean="0"/>
              <a:t> </a:t>
            </a:r>
            <a:r>
              <a:rPr lang="ru-RU" sz="2000" dirty="0" smtClean="0"/>
              <a:t>бюджета сельского поселения Саранпауль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553806"/>
              </p:ext>
            </p:extLst>
          </p:nvPr>
        </p:nvGraphicFramePr>
        <p:xfrm>
          <a:off x="457200" y="980728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Объем межбюджетных трансфертов передаваемых из бюджетов других уровней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725546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722</TotalTime>
  <Words>102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126</cp:revision>
  <dcterms:modified xsi:type="dcterms:W3CDTF">2018-11-07T11:07:48Z</dcterms:modified>
</cp:coreProperties>
</file>